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61" r:id="rId4"/>
    <p:sldId id="264" r:id="rId5"/>
    <p:sldId id="262" r:id="rId6"/>
    <p:sldId id="263" r:id="rId7"/>
  </p:sldIdLst>
  <p:sldSz cx="9601200" cy="73152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beroza@yahoo.com" initials="a" lastIdx="1" clrIdx="0">
    <p:extLst>
      <p:ext uri="{19B8F6BF-5375-455C-9EA6-DF929625EA0E}">
        <p15:presenceInfo xmlns:p15="http://schemas.microsoft.com/office/powerpoint/2012/main" userId="9b432b3bf4cf6a8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629D"/>
    <a:srgbClr val="958FB9"/>
    <a:srgbClr val="E3DF39"/>
    <a:srgbClr val="CCCC4B"/>
    <a:srgbClr val="CCCC66"/>
    <a:srgbClr val="594DC0"/>
    <a:srgbClr val="E5B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>
        <p:scale>
          <a:sx n="66" d="100"/>
          <a:sy n="66" d="100"/>
        </p:scale>
        <p:origin x="480" y="80"/>
      </p:cViewPr>
      <p:guideLst>
        <p:guide orient="horz" pos="2304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23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085A4-3828-435A-840B-F0BFFB82DFE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1738" y="692150"/>
            <a:ext cx="45466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B7400-6278-487E-801B-D129EA060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59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B7400-6278-487E-801B-D129EA060D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72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4255-1D41-D4FF-D144-5E031BA69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07070B-B42A-00A0-ACA6-906C8DFD0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E69ADA-8F6E-B0AD-E6F3-ABA998DD39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40D35-E088-CA8A-54C1-994C5B0078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B7400-6278-487E-801B-D129EA060D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73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784D2-056E-10C2-13C8-A793269C6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3E7B3B-3764-A8A8-7206-02EB8E540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1182CE-1EDE-D1F8-4117-F1C1300F3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5CC3E-4B26-89FA-57E2-B26D9FE4C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B7400-6278-487E-801B-D129EA060D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1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E5C09-A229-78FA-BE33-1449B2D5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2728AF-B0F0-9CD0-62BD-2DF2483C5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9C96A-2303-F4E3-B963-85FAFC242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7968B1-1C41-21FC-683E-35B0749DC5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B7400-6278-487E-801B-D129EA060D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5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5E423-431A-CFBB-E388-75F5AF330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9E69FC-3CBC-7524-85EE-26ACBD662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0BBDA5-A412-3066-DBFE-397847B0B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5C495-37BA-F22D-2E7A-878A74C317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B7400-6278-487E-801B-D129EA060D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79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75235-358C-86C8-C8B2-3A163339E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31F638-F377-A42C-A799-9C3018544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FAA65A-5A36-2F1E-3D99-D9C47CE82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9818B-4D6C-4BC8-6035-D1531C7720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B7400-6278-487E-801B-D129EA060D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9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272455"/>
            <a:ext cx="816102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145280"/>
            <a:ext cx="672084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8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68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4700695"/>
            <a:ext cx="8161020" cy="145288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3100495"/>
            <a:ext cx="8161020" cy="160019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55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1706882"/>
            <a:ext cx="424053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1706882"/>
            <a:ext cx="424053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19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1" y="1637454"/>
            <a:ext cx="4242197" cy="682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1" y="2319867"/>
            <a:ext cx="4242197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1637454"/>
            <a:ext cx="4243864" cy="682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2319867"/>
            <a:ext cx="4243864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988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2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45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1253"/>
            <a:ext cx="3158729" cy="12395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2" y="291255"/>
            <a:ext cx="5367338" cy="62433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1530775"/>
            <a:ext cx="3158729" cy="50038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3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5120640"/>
            <a:ext cx="5760720" cy="6045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653627"/>
            <a:ext cx="5760720" cy="43891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5725161"/>
            <a:ext cx="5760720" cy="8585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055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418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92949"/>
            <a:ext cx="2160270" cy="6241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92949"/>
            <a:ext cx="6320790" cy="6241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0AC92730-2A0E-497F-9A2E-BC7C0BB724A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0410" y="6780108"/>
            <a:ext cx="3040380" cy="38946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0860" y="6780108"/>
            <a:ext cx="2240280" cy="389467"/>
          </a:xfrm>
          <a:prstGeom prst="rect">
            <a:avLst/>
          </a:prstGeom>
        </p:spPr>
        <p:txBody>
          <a:bodyPr/>
          <a:lstStyle/>
          <a:p>
            <a:fld id="{44D4B501-F681-4BDF-86F2-6BDAC571D5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87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292947"/>
            <a:ext cx="864108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706882"/>
            <a:ext cx="8641080" cy="4827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5923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CF7E53-23D9-EE48-E9AD-9B2513FFF6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7" r="19091" b="16635"/>
          <a:stretch>
            <a:fillRect/>
          </a:stretch>
        </p:blipFill>
        <p:spPr>
          <a:xfrm rot="16200000">
            <a:off x="2635954" y="-28799"/>
            <a:ext cx="6382709" cy="66080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599" y="-9505"/>
            <a:ext cx="5805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cap="small" dirty="0">
                <a:latin typeface="Baskerville" panose="02000503000000000000" pitchFamily="2" charset="0"/>
              </a:rPr>
              <a:t>White Horse Hill Farm</a:t>
            </a:r>
          </a:p>
        </p:txBody>
      </p:sp>
      <p:pic>
        <p:nvPicPr>
          <p:cNvPr id="6" name="F68B56C1-A204-4B8D-8FFB-E7F4DF9003DD" descr="350F44E3-7BFD-4A8F-A0B6-C3839398694F@wp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" t="26528" r="15846"/>
          <a:stretch/>
        </p:blipFill>
        <p:spPr bwMode="auto">
          <a:xfrm>
            <a:off x="76200" y="6172200"/>
            <a:ext cx="4495800" cy="173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-54657" y="533400"/>
            <a:ext cx="5805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latin typeface="Palatino Linotype" panose="02040502050505030304" pitchFamily="18" charset="0"/>
              </a:rPr>
              <a:t>19/23 White Horse Hill Lane, </a:t>
            </a:r>
            <a:r>
              <a:rPr lang="en-US" sz="1200" b="1" i="1" dirty="0" err="1">
                <a:latin typeface="Palatino Linotype" panose="02040502050505030304" pitchFamily="18" charset="0"/>
              </a:rPr>
              <a:t>Amissville</a:t>
            </a:r>
            <a:endParaRPr lang="en-US" sz="1200" b="1" i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6858000"/>
            <a:ext cx="350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0" dirty="0">
                <a:solidFill>
                  <a:srgbClr val="5F5F5F"/>
                </a:solidFill>
                <a:latin typeface="Baskerville" panose="02000503000000000000" pitchFamily="2" charset="0"/>
              </a:rPr>
              <a:t>37C Main Street ● Sperryville, VA 22740</a:t>
            </a:r>
          </a:p>
          <a:p>
            <a:r>
              <a:rPr lang="en-US" sz="1100" dirty="0">
                <a:solidFill>
                  <a:srgbClr val="5F5F5F"/>
                </a:solidFill>
                <a:latin typeface="Baskerville" panose="02000503000000000000" pitchFamily="2" charset="0"/>
              </a:rPr>
              <a:t>540.987.8500 ● www.cheriwoodard.com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721F90-2F69-43FB-B3F0-DFBF34A4F4B4}"/>
              </a:ext>
            </a:extLst>
          </p:cNvPr>
          <p:cNvSpPr txBox="1"/>
          <p:nvPr/>
        </p:nvSpPr>
        <p:spPr>
          <a:xfrm>
            <a:off x="1374132" y="6085238"/>
            <a:ext cx="2890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>
                <a:latin typeface="Palatino Linotype" panose="02040502050505030304" pitchFamily="18" charset="0"/>
              </a:rPr>
              <a:t>23 White Horse Hill - Main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98CC68-0E18-7A1C-7979-15CDAF5D547F}"/>
              </a:ext>
            </a:extLst>
          </p:cNvPr>
          <p:cNvSpPr txBox="1"/>
          <p:nvPr/>
        </p:nvSpPr>
        <p:spPr>
          <a:xfrm>
            <a:off x="4724400" y="6985084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alatino Linotype" panose="02040502050505030304" pitchFamily="18" charset="0"/>
              </a:rPr>
              <a:t>Measurements deemed reliable but not guaranteed.  For reference purposes only.  </a:t>
            </a:r>
          </a:p>
        </p:txBody>
      </p:sp>
    </p:spTree>
    <p:extLst>
      <p:ext uri="{BB962C8B-B14F-4D97-AF65-F5344CB8AC3E}">
        <p14:creationId xmlns:p14="http://schemas.microsoft.com/office/powerpoint/2010/main" val="18806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A4D09-1B88-942A-184B-3545F8286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6459CAB-A086-5A7B-A5B9-5680315D9A22}"/>
              </a:ext>
            </a:extLst>
          </p:cNvPr>
          <p:cNvSpPr txBox="1"/>
          <p:nvPr/>
        </p:nvSpPr>
        <p:spPr>
          <a:xfrm>
            <a:off x="228599" y="-9505"/>
            <a:ext cx="5805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cap="small" dirty="0">
                <a:latin typeface="Baskerville" panose="02000503000000000000" pitchFamily="2" charset="0"/>
              </a:rPr>
              <a:t>White Horse Hill Farm</a:t>
            </a:r>
          </a:p>
        </p:txBody>
      </p:sp>
      <p:pic>
        <p:nvPicPr>
          <p:cNvPr id="6" name="F68B56C1-A204-4B8D-8FFB-E7F4DF9003DD" descr="350F44E3-7BFD-4A8F-A0B6-C3839398694F@wp">
            <a:extLst>
              <a:ext uri="{FF2B5EF4-FFF2-40B4-BE49-F238E27FC236}">
                <a16:creationId xmlns:a16="http://schemas.microsoft.com/office/drawing/2014/main" id="{18B4FB7D-F3E5-6195-4C24-2C25A9446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" t="26528" r="15846"/>
          <a:stretch/>
        </p:blipFill>
        <p:spPr bwMode="auto">
          <a:xfrm>
            <a:off x="76200" y="6172200"/>
            <a:ext cx="4495800" cy="173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5967B2D-9AED-E218-10EA-F68D2D775A91}"/>
              </a:ext>
            </a:extLst>
          </p:cNvPr>
          <p:cNvSpPr/>
          <p:nvPr/>
        </p:nvSpPr>
        <p:spPr>
          <a:xfrm>
            <a:off x="-54657" y="533400"/>
            <a:ext cx="5805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latin typeface="Palatino Linotype" panose="02040502050505030304" pitchFamily="18" charset="0"/>
              </a:rPr>
              <a:t>19/23 White Horse Hill Lane, </a:t>
            </a:r>
            <a:r>
              <a:rPr lang="en-US" sz="1200" b="1" i="1" dirty="0" err="1">
                <a:latin typeface="Palatino Linotype" panose="02040502050505030304" pitchFamily="18" charset="0"/>
              </a:rPr>
              <a:t>Amissville</a:t>
            </a:r>
            <a:endParaRPr lang="en-US" sz="1200" b="1" i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FAA8BB-813D-4892-1824-D93D9A5A0305}"/>
              </a:ext>
            </a:extLst>
          </p:cNvPr>
          <p:cNvSpPr txBox="1"/>
          <p:nvPr/>
        </p:nvSpPr>
        <p:spPr>
          <a:xfrm>
            <a:off x="1066800" y="6858000"/>
            <a:ext cx="350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0" dirty="0">
                <a:solidFill>
                  <a:srgbClr val="5F5F5F"/>
                </a:solidFill>
                <a:latin typeface="Baskerville" panose="02000503000000000000" pitchFamily="2" charset="0"/>
              </a:rPr>
              <a:t>37C Main Street ● Sperryville, VA 22740</a:t>
            </a:r>
          </a:p>
          <a:p>
            <a:r>
              <a:rPr lang="en-US" sz="1100" dirty="0">
                <a:solidFill>
                  <a:srgbClr val="5F5F5F"/>
                </a:solidFill>
                <a:latin typeface="Baskerville" panose="02000503000000000000" pitchFamily="2" charset="0"/>
              </a:rPr>
              <a:t>540.987.8500 ● www.cheriwoodard.com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31D612-FDA0-2023-A86E-BE212129A257}"/>
              </a:ext>
            </a:extLst>
          </p:cNvPr>
          <p:cNvSpPr txBox="1"/>
          <p:nvPr/>
        </p:nvSpPr>
        <p:spPr>
          <a:xfrm>
            <a:off x="154473" y="5864423"/>
            <a:ext cx="2970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>
                <a:latin typeface="Palatino Linotype" panose="02040502050505030304" pitchFamily="18" charset="0"/>
              </a:rPr>
              <a:t>23 White Horse Hill - Lower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474986-35E6-8572-BEA9-6DF430B55CB2}"/>
              </a:ext>
            </a:extLst>
          </p:cNvPr>
          <p:cNvSpPr txBox="1"/>
          <p:nvPr/>
        </p:nvSpPr>
        <p:spPr>
          <a:xfrm>
            <a:off x="4724400" y="6985084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alatino Linotype" panose="02040502050505030304" pitchFamily="18" charset="0"/>
              </a:rPr>
              <a:t>Measurements deemed reliable but not guaranteed.  For reference purposes only.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EBCFB-D11D-A34C-6BAF-AEB07121A1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r="34127" b="15080"/>
          <a:stretch>
            <a:fillRect/>
          </a:stretch>
        </p:blipFill>
        <p:spPr>
          <a:xfrm rot="16200000">
            <a:off x="2509073" y="-570915"/>
            <a:ext cx="4278253" cy="8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5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70447-FCCE-C6CA-43C2-371C794CC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336A4C3-0883-767B-53B4-71BA9C61E3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r="15080" b="11905"/>
          <a:stretch>
            <a:fillRect/>
          </a:stretch>
        </p:blipFill>
        <p:spPr>
          <a:xfrm>
            <a:off x="2501836" y="283380"/>
            <a:ext cx="6781800" cy="6343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A58B9A-BC6D-631A-A58F-762DCD0864A3}"/>
              </a:ext>
            </a:extLst>
          </p:cNvPr>
          <p:cNvSpPr txBox="1"/>
          <p:nvPr/>
        </p:nvSpPr>
        <p:spPr>
          <a:xfrm>
            <a:off x="228599" y="-9505"/>
            <a:ext cx="5805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cap="small" dirty="0">
                <a:latin typeface="Baskerville" panose="02000503000000000000" pitchFamily="2" charset="0"/>
              </a:rPr>
              <a:t>White Horse Hill Farm</a:t>
            </a:r>
          </a:p>
        </p:txBody>
      </p:sp>
      <p:pic>
        <p:nvPicPr>
          <p:cNvPr id="6" name="F68B56C1-A204-4B8D-8FFB-E7F4DF9003DD" descr="350F44E3-7BFD-4A8F-A0B6-C3839398694F@wp">
            <a:extLst>
              <a:ext uri="{FF2B5EF4-FFF2-40B4-BE49-F238E27FC236}">
                <a16:creationId xmlns:a16="http://schemas.microsoft.com/office/drawing/2014/main" id="{EBFC4BA2-0646-FF25-A818-E94D506E9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" t="26528" r="15846"/>
          <a:stretch/>
        </p:blipFill>
        <p:spPr bwMode="auto">
          <a:xfrm>
            <a:off x="76200" y="6172200"/>
            <a:ext cx="4495800" cy="173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AD7BA7C-7507-51EB-59E8-896562298965}"/>
              </a:ext>
            </a:extLst>
          </p:cNvPr>
          <p:cNvSpPr/>
          <p:nvPr/>
        </p:nvSpPr>
        <p:spPr>
          <a:xfrm>
            <a:off x="-54657" y="533400"/>
            <a:ext cx="5805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latin typeface="Palatino Linotype" panose="02040502050505030304" pitchFamily="18" charset="0"/>
              </a:rPr>
              <a:t>19/23 White Horse Hill Lane, </a:t>
            </a:r>
            <a:r>
              <a:rPr lang="en-US" sz="1200" b="1" i="1" dirty="0" err="1">
                <a:latin typeface="Palatino Linotype" panose="02040502050505030304" pitchFamily="18" charset="0"/>
              </a:rPr>
              <a:t>Amissville</a:t>
            </a:r>
            <a:endParaRPr lang="en-US" sz="1200" b="1" i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C8860A-0F6A-F375-CF93-416A5FF6ADF0}"/>
              </a:ext>
            </a:extLst>
          </p:cNvPr>
          <p:cNvSpPr txBox="1"/>
          <p:nvPr/>
        </p:nvSpPr>
        <p:spPr>
          <a:xfrm>
            <a:off x="1066800" y="6858000"/>
            <a:ext cx="350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0" dirty="0">
                <a:solidFill>
                  <a:srgbClr val="5F5F5F"/>
                </a:solidFill>
                <a:latin typeface="Baskerville" panose="02000503000000000000" pitchFamily="2" charset="0"/>
              </a:rPr>
              <a:t>37C Main Street ● Sperryville, VA 22740</a:t>
            </a:r>
          </a:p>
          <a:p>
            <a:r>
              <a:rPr lang="en-US" sz="1100" dirty="0">
                <a:solidFill>
                  <a:srgbClr val="5F5F5F"/>
                </a:solidFill>
                <a:latin typeface="Baskerville" panose="02000503000000000000" pitchFamily="2" charset="0"/>
              </a:rPr>
              <a:t>540.987.8500 ● www.cheriwoodard.com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330879-D96B-366E-0F89-5BD030A7BD4C}"/>
              </a:ext>
            </a:extLst>
          </p:cNvPr>
          <p:cNvSpPr txBox="1"/>
          <p:nvPr/>
        </p:nvSpPr>
        <p:spPr>
          <a:xfrm>
            <a:off x="2341746" y="6053435"/>
            <a:ext cx="2890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>
                <a:latin typeface="Palatino Linotype" panose="02040502050505030304" pitchFamily="18" charset="0"/>
              </a:rPr>
              <a:t>19 White Horse Hill - Main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02371-C405-3C33-0EB6-F52E61C31085}"/>
              </a:ext>
            </a:extLst>
          </p:cNvPr>
          <p:cNvSpPr txBox="1"/>
          <p:nvPr/>
        </p:nvSpPr>
        <p:spPr>
          <a:xfrm>
            <a:off x="4724400" y="6985084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alatino Linotype" panose="02040502050505030304" pitchFamily="18" charset="0"/>
              </a:rPr>
              <a:t>Measurements deemed reliable but not guaranteed.  For reference purposes only.  </a:t>
            </a:r>
          </a:p>
        </p:txBody>
      </p:sp>
    </p:spTree>
    <p:extLst>
      <p:ext uri="{BB962C8B-B14F-4D97-AF65-F5344CB8AC3E}">
        <p14:creationId xmlns:p14="http://schemas.microsoft.com/office/powerpoint/2010/main" val="2515975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E0C32-B7BC-A464-5F23-245B7EC25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A6BA54-BBFD-EB1E-6BF2-AFCEF4142C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6" t="-850" r="31746" b="11696"/>
          <a:stretch>
            <a:fillRect/>
          </a:stretch>
        </p:blipFill>
        <p:spPr>
          <a:xfrm rot="5400000">
            <a:off x="3131692" y="-164432"/>
            <a:ext cx="4050145" cy="74179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46554E-349D-5724-5316-5DC3DE196BE8}"/>
              </a:ext>
            </a:extLst>
          </p:cNvPr>
          <p:cNvSpPr txBox="1"/>
          <p:nvPr/>
        </p:nvSpPr>
        <p:spPr>
          <a:xfrm>
            <a:off x="228599" y="-9505"/>
            <a:ext cx="5805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cap="small" dirty="0">
                <a:latin typeface="Baskerville" panose="02000503000000000000" pitchFamily="2" charset="0"/>
              </a:rPr>
              <a:t>White Horse Hill Farm</a:t>
            </a:r>
          </a:p>
        </p:txBody>
      </p:sp>
      <p:pic>
        <p:nvPicPr>
          <p:cNvPr id="6" name="F68B56C1-A204-4B8D-8FFB-E7F4DF9003DD" descr="350F44E3-7BFD-4A8F-A0B6-C3839398694F@wp">
            <a:extLst>
              <a:ext uri="{FF2B5EF4-FFF2-40B4-BE49-F238E27FC236}">
                <a16:creationId xmlns:a16="http://schemas.microsoft.com/office/drawing/2014/main" id="{8BD3466D-7ED8-E6C8-D695-D56B060A9C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" t="26528" r="15846"/>
          <a:stretch/>
        </p:blipFill>
        <p:spPr bwMode="auto">
          <a:xfrm>
            <a:off x="76200" y="6172200"/>
            <a:ext cx="4495800" cy="173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AD6639C-71DC-6F54-AB8A-108E21E6D54A}"/>
              </a:ext>
            </a:extLst>
          </p:cNvPr>
          <p:cNvSpPr/>
          <p:nvPr/>
        </p:nvSpPr>
        <p:spPr>
          <a:xfrm>
            <a:off x="-54657" y="533400"/>
            <a:ext cx="5805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latin typeface="Palatino Linotype" panose="02040502050505030304" pitchFamily="18" charset="0"/>
              </a:rPr>
              <a:t>19/23 White Horse Hill Lane, </a:t>
            </a:r>
            <a:r>
              <a:rPr lang="en-US" sz="1200" b="1" i="1" dirty="0" err="1">
                <a:latin typeface="Palatino Linotype" panose="02040502050505030304" pitchFamily="18" charset="0"/>
              </a:rPr>
              <a:t>Amissville</a:t>
            </a:r>
            <a:endParaRPr lang="en-US" sz="1200" b="1" i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A2E973-01A4-C757-6936-75C463063CE2}"/>
              </a:ext>
            </a:extLst>
          </p:cNvPr>
          <p:cNvSpPr txBox="1"/>
          <p:nvPr/>
        </p:nvSpPr>
        <p:spPr>
          <a:xfrm>
            <a:off x="1066800" y="6858000"/>
            <a:ext cx="350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0" dirty="0">
                <a:solidFill>
                  <a:srgbClr val="5F5F5F"/>
                </a:solidFill>
                <a:latin typeface="Baskerville" panose="02000503000000000000" pitchFamily="2" charset="0"/>
              </a:rPr>
              <a:t>37C Main Street ● Sperryville, VA 22740</a:t>
            </a:r>
          </a:p>
          <a:p>
            <a:r>
              <a:rPr lang="en-US" sz="1100" dirty="0">
                <a:solidFill>
                  <a:srgbClr val="5F5F5F"/>
                </a:solidFill>
                <a:latin typeface="Baskerville" panose="02000503000000000000" pitchFamily="2" charset="0"/>
              </a:rPr>
              <a:t>540.987.8500 ● www.cheriwoodard.com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FC06A7-760E-EB31-A3EA-4C1C51C56507}"/>
              </a:ext>
            </a:extLst>
          </p:cNvPr>
          <p:cNvSpPr txBox="1"/>
          <p:nvPr/>
        </p:nvSpPr>
        <p:spPr>
          <a:xfrm>
            <a:off x="1219200" y="5906293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>
                <a:latin typeface="Palatino Linotype" panose="02040502050505030304" pitchFamily="18" charset="0"/>
              </a:rPr>
              <a:t>19 White Horse Hill – Upper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F6E0EA-46C7-AD54-0EE0-E3E5107EBD00}"/>
              </a:ext>
            </a:extLst>
          </p:cNvPr>
          <p:cNvSpPr txBox="1"/>
          <p:nvPr/>
        </p:nvSpPr>
        <p:spPr>
          <a:xfrm>
            <a:off x="4724400" y="6985084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alatino Linotype" panose="02040502050505030304" pitchFamily="18" charset="0"/>
              </a:rPr>
              <a:t>Measurements deemed reliable but not guaranteed.  For reference purposes only.  </a:t>
            </a:r>
          </a:p>
        </p:txBody>
      </p:sp>
    </p:spTree>
    <p:extLst>
      <p:ext uri="{BB962C8B-B14F-4D97-AF65-F5344CB8AC3E}">
        <p14:creationId xmlns:p14="http://schemas.microsoft.com/office/powerpoint/2010/main" val="1608614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67DCF-003C-15C0-FA40-D707642F6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E85616-A796-BA9A-AABC-AB860CCF52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96"/>
          <a:stretch>
            <a:fillRect/>
          </a:stretch>
        </p:blipFill>
        <p:spPr>
          <a:xfrm>
            <a:off x="784483" y="786335"/>
            <a:ext cx="8032234" cy="53858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E7094B-CB41-6321-654B-9D363FADEF1F}"/>
              </a:ext>
            </a:extLst>
          </p:cNvPr>
          <p:cNvSpPr txBox="1"/>
          <p:nvPr/>
        </p:nvSpPr>
        <p:spPr>
          <a:xfrm>
            <a:off x="228599" y="-9505"/>
            <a:ext cx="5805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cap="small" dirty="0">
                <a:latin typeface="Baskerville" panose="02000503000000000000" pitchFamily="2" charset="0"/>
              </a:rPr>
              <a:t>White Horse Hill Farm</a:t>
            </a:r>
          </a:p>
        </p:txBody>
      </p:sp>
      <p:pic>
        <p:nvPicPr>
          <p:cNvPr id="6" name="F68B56C1-A204-4B8D-8FFB-E7F4DF9003DD" descr="350F44E3-7BFD-4A8F-A0B6-C3839398694F@wp">
            <a:extLst>
              <a:ext uri="{FF2B5EF4-FFF2-40B4-BE49-F238E27FC236}">
                <a16:creationId xmlns:a16="http://schemas.microsoft.com/office/drawing/2014/main" id="{37F62F48-DCD8-394D-67AE-D71F7236D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" t="26528" r="15846"/>
          <a:stretch/>
        </p:blipFill>
        <p:spPr bwMode="auto">
          <a:xfrm>
            <a:off x="76200" y="6172200"/>
            <a:ext cx="4495800" cy="173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EBDB937-BBB9-C2D6-BC42-97D0BBC406AD}"/>
              </a:ext>
            </a:extLst>
          </p:cNvPr>
          <p:cNvSpPr/>
          <p:nvPr/>
        </p:nvSpPr>
        <p:spPr>
          <a:xfrm>
            <a:off x="-54657" y="533400"/>
            <a:ext cx="5805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latin typeface="Palatino Linotype" panose="02040502050505030304" pitchFamily="18" charset="0"/>
              </a:rPr>
              <a:t>19/23 White Horse Hill Lane, </a:t>
            </a:r>
            <a:r>
              <a:rPr lang="en-US" sz="1200" b="1" i="1" dirty="0" err="1">
                <a:latin typeface="Palatino Linotype" panose="02040502050505030304" pitchFamily="18" charset="0"/>
              </a:rPr>
              <a:t>Amissville</a:t>
            </a:r>
            <a:endParaRPr lang="en-US" sz="1200" b="1" i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2DC1EB-5A78-4485-6069-F9CA40F2BE36}"/>
              </a:ext>
            </a:extLst>
          </p:cNvPr>
          <p:cNvSpPr txBox="1"/>
          <p:nvPr/>
        </p:nvSpPr>
        <p:spPr>
          <a:xfrm>
            <a:off x="1066800" y="6858000"/>
            <a:ext cx="350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0" dirty="0">
                <a:solidFill>
                  <a:srgbClr val="5F5F5F"/>
                </a:solidFill>
                <a:latin typeface="Baskerville" panose="02000503000000000000" pitchFamily="2" charset="0"/>
              </a:rPr>
              <a:t>37C Main Street ● Sperryville, VA 22740</a:t>
            </a:r>
          </a:p>
          <a:p>
            <a:r>
              <a:rPr lang="en-US" sz="1100" dirty="0">
                <a:solidFill>
                  <a:srgbClr val="5F5F5F"/>
                </a:solidFill>
                <a:latin typeface="Baskerville" panose="02000503000000000000" pitchFamily="2" charset="0"/>
              </a:rPr>
              <a:t>540.987.8500 ● www.cheriwoodard.com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A13D31-0A37-C0F5-702D-34C32066351C}"/>
              </a:ext>
            </a:extLst>
          </p:cNvPr>
          <p:cNvSpPr txBox="1"/>
          <p:nvPr/>
        </p:nvSpPr>
        <p:spPr>
          <a:xfrm>
            <a:off x="1066800" y="6060182"/>
            <a:ext cx="1986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>
                <a:latin typeface="Palatino Linotype" panose="02040502050505030304" pitchFamily="18" charset="0"/>
              </a:rPr>
              <a:t>Car Barn - Main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CC21EB-0407-4B2A-3DC4-C724A7AA72AC}"/>
              </a:ext>
            </a:extLst>
          </p:cNvPr>
          <p:cNvSpPr txBox="1"/>
          <p:nvPr/>
        </p:nvSpPr>
        <p:spPr>
          <a:xfrm>
            <a:off x="4724400" y="6985084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alatino Linotype" panose="02040502050505030304" pitchFamily="18" charset="0"/>
              </a:rPr>
              <a:t>Measurements deemed reliable but not guaranteed.  For reference purposes only.  </a:t>
            </a:r>
          </a:p>
        </p:txBody>
      </p:sp>
    </p:spTree>
    <p:extLst>
      <p:ext uri="{BB962C8B-B14F-4D97-AF65-F5344CB8AC3E}">
        <p14:creationId xmlns:p14="http://schemas.microsoft.com/office/powerpoint/2010/main" val="777865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592FE-FB8C-6E6E-52D0-2FEA5757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9EB158-D92B-579F-DE5B-5EE83101E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45"/>
          <a:stretch>
            <a:fillRect/>
          </a:stretch>
        </p:blipFill>
        <p:spPr>
          <a:xfrm>
            <a:off x="1066800" y="690950"/>
            <a:ext cx="8382000" cy="55481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E36A07-9933-AA9A-F572-40823A5605B0}"/>
              </a:ext>
            </a:extLst>
          </p:cNvPr>
          <p:cNvSpPr txBox="1"/>
          <p:nvPr/>
        </p:nvSpPr>
        <p:spPr>
          <a:xfrm>
            <a:off x="228599" y="-9505"/>
            <a:ext cx="5805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cap="small" dirty="0">
                <a:latin typeface="Baskerville" panose="02000503000000000000" pitchFamily="2" charset="0"/>
              </a:rPr>
              <a:t>White Horse Hill Farm</a:t>
            </a:r>
          </a:p>
        </p:txBody>
      </p:sp>
      <p:pic>
        <p:nvPicPr>
          <p:cNvPr id="6" name="F68B56C1-A204-4B8D-8FFB-E7F4DF9003DD" descr="350F44E3-7BFD-4A8F-A0B6-C3839398694F@wp">
            <a:extLst>
              <a:ext uri="{FF2B5EF4-FFF2-40B4-BE49-F238E27FC236}">
                <a16:creationId xmlns:a16="http://schemas.microsoft.com/office/drawing/2014/main" id="{367882B6-848A-8118-9F53-CFCDD15567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" t="26528" r="15846"/>
          <a:stretch/>
        </p:blipFill>
        <p:spPr bwMode="auto">
          <a:xfrm>
            <a:off x="76200" y="6172200"/>
            <a:ext cx="4495800" cy="173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24F90D-E8EB-5F1E-2914-6484DCFB0A1B}"/>
              </a:ext>
            </a:extLst>
          </p:cNvPr>
          <p:cNvSpPr/>
          <p:nvPr/>
        </p:nvSpPr>
        <p:spPr>
          <a:xfrm>
            <a:off x="-54657" y="533400"/>
            <a:ext cx="5805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>
                <a:latin typeface="Palatino Linotype" panose="02040502050505030304" pitchFamily="18" charset="0"/>
              </a:rPr>
              <a:t>19/23 White Horse Hill Lane, </a:t>
            </a:r>
            <a:r>
              <a:rPr lang="en-US" sz="1200" b="1" i="1" dirty="0" err="1">
                <a:latin typeface="Palatino Linotype" panose="02040502050505030304" pitchFamily="18" charset="0"/>
              </a:rPr>
              <a:t>Amissville</a:t>
            </a:r>
            <a:endParaRPr lang="en-US" sz="1200" b="1" i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185F83-6AAE-FDBC-0DAB-8CB6B196D298}"/>
              </a:ext>
            </a:extLst>
          </p:cNvPr>
          <p:cNvSpPr txBox="1"/>
          <p:nvPr/>
        </p:nvSpPr>
        <p:spPr>
          <a:xfrm>
            <a:off x="1066800" y="6858000"/>
            <a:ext cx="350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0" dirty="0">
                <a:solidFill>
                  <a:srgbClr val="5F5F5F"/>
                </a:solidFill>
                <a:latin typeface="Baskerville" panose="02000503000000000000" pitchFamily="2" charset="0"/>
              </a:rPr>
              <a:t>37C Main Street ● Sperryville, VA 22740</a:t>
            </a:r>
          </a:p>
          <a:p>
            <a:r>
              <a:rPr lang="en-US" sz="1100" dirty="0">
                <a:solidFill>
                  <a:srgbClr val="5F5F5F"/>
                </a:solidFill>
                <a:latin typeface="Baskerville" panose="02000503000000000000" pitchFamily="2" charset="0"/>
              </a:rPr>
              <a:t>540.987.8500 ● www.cheriwoodard.com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8D66FF-12CE-EECB-569F-9335AFD27D64}"/>
              </a:ext>
            </a:extLst>
          </p:cNvPr>
          <p:cNvSpPr txBox="1"/>
          <p:nvPr/>
        </p:nvSpPr>
        <p:spPr>
          <a:xfrm>
            <a:off x="3124200" y="6172200"/>
            <a:ext cx="2066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>
                <a:latin typeface="Palatino Linotype" panose="02040502050505030304" pitchFamily="18" charset="0"/>
              </a:rPr>
              <a:t>Car Barn - Upper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5ABA5-C42B-8C7B-70C5-36C9A55626A8}"/>
              </a:ext>
            </a:extLst>
          </p:cNvPr>
          <p:cNvSpPr txBox="1"/>
          <p:nvPr/>
        </p:nvSpPr>
        <p:spPr>
          <a:xfrm>
            <a:off x="4724400" y="6985084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alatino Linotype" panose="02040502050505030304" pitchFamily="18" charset="0"/>
              </a:rPr>
              <a:t>Measurements deemed reliable but not guaranteed.  For reference purposes only.  </a:t>
            </a:r>
          </a:p>
        </p:txBody>
      </p:sp>
    </p:spTree>
    <p:extLst>
      <p:ext uri="{BB962C8B-B14F-4D97-AF65-F5344CB8AC3E}">
        <p14:creationId xmlns:p14="http://schemas.microsoft.com/office/powerpoint/2010/main" val="2611635176"/>
      </p:ext>
    </p:extLst>
  </p:cSld>
  <p:clrMapOvr>
    <a:masterClrMapping/>
  </p:clrMapOvr>
</p:sld>
</file>

<file path=ppt/theme/theme1.xml><?xml version="1.0" encoding="utf-8"?>
<a:theme xmlns:a="http://schemas.openxmlformats.org/drawingml/2006/main" name="broch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7D0EE00-8F60-4770-956F-CDC076FB5FEE}" vid="{C52D169D-30E0-4658-B5CD-55887F320C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floor plan</Template>
  <TotalTime>129</TotalTime>
  <Words>272</Words>
  <Application>Microsoft Office PowerPoint</Application>
  <PresentationFormat>Custom</PresentationFormat>
  <Paragraphs>42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Baskerville</vt:lpstr>
      <vt:lpstr>Calibri</vt:lpstr>
      <vt:lpstr>Palatino Linotype</vt:lpstr>
      <vt:lpstr>brochure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adam beroza</dc:creator>
  <cp:lastModifiedBy>adam beroza</cp:lastModifiedBy>
  <cp:revision>1</cp:revision>
  <cp:lastPrinted>2014-08-01T17:10:47Z</cp:lastPrinted>
  <dcterms:created xsi:type="dcterms:W3CDTF">2026-05-13T17:21:51Z</dcterms:created>
  <dcterms:modified xsi:type="dcterms:W3CDTF">2026-05-13T19:31:28Z</dcterms:modified>
</cp:coreProperties>
</file>